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8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807312-CF15-47A3-A58E-2455A0096717}" type="datetimeFigureOut">
              <a:rPr lang="ar-IQ" smtClean="0"/>
              <a:t>21/01/1441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AA1BE8-0138-40BA-8EF1-45BE277D6F8E}" type="slidenum">
              <a:rPr lang="ar-IQ" smtClean="0"/>
              <a:t>‹#›</a:t>
            </a:fld>
            <a:endParaRPr lang="ar-IQ"/>
          </a:p>
        </p:txBody>
      </p:sp>
    </p:spTree>
    <p:extLst>
      <p:ext uri="{BB962C8B-B14F-4D97-AF65-F5344CB8AC3E}">
        <p14:creationId xmlns:p14="http://schemas.microsoft.com/office/powerpoint/2010/main" val="3470530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4427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69449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91184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048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38639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2290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0ABC7C-DF26-4F22-BE98-D1D0D92BCD82}" type="datetimeFigureOut">
              <a:rPr lang="ar-IQ" smtClean="0"/>
              <a:t>21/01/1441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2103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0ABC7C-DF26-4F22-BE98-D1D0D92BCD82}" type="datetimeFigureOut">
              <a:rPr lang="ar-IQ" smtClean="0"/>
              <a:t>21/01/1441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57285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0ABC7C-DF26-4F22-BE98-D1D0D92BCD82}" type="datetimeFigureOut">
              <a:rPr lang="ar-IQ" smtClean="0"/>
              <a:t>21/01/1441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629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5523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9997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A07430-5227-42C6-A49B-1008A42912E5}" type="slidenum">
              <a:rPr lang="ar-IQ" smtClean="0"/>
              <a:t>‹#›</a:t>
            </a:fld>
            <a:endParaRPr lang="ar-IQ"/>
          </a:p>
        </p:txBody>
      </p:sp>
    </p:spTree>
    <p:extLst>
      <p:ext uri="{BB962C8B-B14F-4D97-AF65-F5344CB8AC3E}">
        <p14:creationId xmlns:p14="http://schemas.microsoft.com/office/powerpoint/2010/main" val="144064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0" y="188640"/>
            <a:ext cx="9144000" cy="6247864"/>
          </a:xfrm>
          <a:prstGeom prst="rect">
            <a:avLst/>
          </a:prstGeom>
        </p:spPr>
        <p:txBody>
          <a:bodyPr wrap="square">
            <a:spAutoFit/>
          </a:bodyPr>
          <a:lstStyle/>
          <a:p>
            <a:r>
              <a:rPr lang="ar-IQ" sz="1600" dirty="0" smtClean="0"/>
              <a:t>المحاضرة الثالثة</a:t>
            </a:r>
            <a:endParaRPr lang="en-US" sz="1600" dirty="0" smtClean="0"/>
          </a:p>
          <a:p>
            <a:r>
              <a:rPr lang="ar-IQ" sz="1600" dirty="0" smtClean="0"/>
              <a:t>س6/ ما هي أنواع العظام من حيث الشكل والحجم والتركيب والوظيفة؟</a:t>
            </a:r>
            <a:endParaRPr lang="en-US" sz="1600" dirty="0" smtClean="0"/>
          </a:p>
          <a:p>
            <a:r>
              <a:rPr lang="ar-IQ" sz="1600" dirty="0" smtClean="0"/>
              <a:t>ج/ </a:t>
            </a:r>
            <a:endParaRPr lang="en-US" sz="1600" dirty="0" smtClean="0"/>
          </a:p>
          <a:p>
            <a:r>
              <a:rPr lang="ar-IQ" sz="1600" dirty="0" smtClean="0"/>
              <a:t>1- العظام الطويلة (</a:t>
            </a:r>
            <a:r>
              <a:rPr lang="en-US" sz="1600" dirty="0" smtClean="0"/>
              <a:t>Long bones</a:t>
            </a:r>
            <a:r>
              <a:rPr lang="ar-IQ" sz="1600" dirty="0" smtClean="0"/>
              <a:t>)</a:t>
            </a:r>
            <a:endParaRPr lang="en-US" sz="1600" dirty="0" smtClean="0"/>
          </a:p>
          <a:p>
            <a:r>
              <a:rPr lang="ar-IQ" sz="1600" dirty="0" smtClean="0"/>
              <a:t>وهي تمتاز بطولها بالنسبة لعرضها كعظام الأطراف العليا و السفلى مثل "الزند والعضد والفخذ والساق . . الخ"</a:t>
            </a:r>
            <a:endParaRPr lang="en-US" sz="1600" dirty="0" smtClean="0"/>
          </a:p>
          <a:p>
            <a:r>
              <a:rPr lang="ar-IQ" sz="1600" dirty="0" smtClean="0"/>
              <a:t>2- العظام القصيرة (</a:t>
            </a:r>
            <a:r>
              <a:rPr lang="en-US" sz="1600" dirty="0" smtClean="0"/>
              <a:t>Short bones</a:t>
            </a:r>
            <a:r>
              <a:rPr lang="ar-IQ" sz="1600" dirty="0" smtClean="0"/>
              <a:t>)</a:t>
            </a:r>
            <a:endParaRPr lang="en-US" sz="1600" dirty="0" smtClean="0"/>
          </a:p>
          <a:p>
            <a:r>
              <a:rPr lang="ar-IQ" sz="1600" dirty="0" smtClean="0"/>
              <a:t>وهي تمتاز </a:t>
            </a:r>
            <a:r>
              <a:rPr lang="ar-IQ" sz="1600" dirty="0" err="1" smtClean="0"/>
              <a:t>بابعاد</a:t>
            </a:r>
            <a:r>
              <a:rPr lang="ar-IQ" sz="1600" dirty="0" smtClean="0"/>
              <a:t> متساوية في كل جهاتها تقريباً وهي عظام مثبتة وقوية وهي متكونة من مركز العظم الاسفنجي المغطى بطبقة رقيقة من العظم الأصم و مغطاة بطبقة غضروفية زجاجية في مناطق تمفصلها مع العظام الأخرى كعظام الرسغ والكاحل والرضفة </a:t>
            </a:r>
            <a:endParaRPr lang="en-US" sz="1600" dirty="0" smtClean="0"/>
          </a:p>
          <a:p>
            <a:r>
              <a:rPr lang="ar-IQ" sz="1600" dirty="0" smtClean="0"/>
              <a:t>3- العظام المسطحة </a:t>
            </a:r>
            <a:r>
              <a:rPr lang="en-US" sz="1600" dirty="0" smtClean="0"/>
              <a:t>(flat bones) </a:t>
            </a:r>
          </a:p>
          <a:p>
            <a:r>
              <a:rPr lang="ar-IQ" sz="1600" dirty="0" smtClean="0"/>
              <a:t>وهي متكونة من لوحين خارجي وداخلي  من العظم الأصم يحصران بينهما طبقة اكبر من العظم الاسفنجي وهي عظام تحفظ بداخلها الأعضاء الحيوية وهي ذات حركة قليلة أو عديمة الحركة كعظام القسم العلوي من الجمجمة والقحف وعظم لوح الاضلاع ولكنها اكثر حركة لأنها تتحرك اثناء عملية التنفس</a:t>
            </a:r>
            <a:endParaRPr lang="en-US" sz="1600" dirty="0" smtClean="0"/>
          </a:p>
          <a:p>
            <a:r>
              <a:rPr lang="ar-IQ" sz="1600" dirty="0" smtClean="0"/>
              <a:t>4- العظام غير المنتظمة ( </a:t>
            </a:r>
            <a:r>
              <a:rPr lang="en-US" sz="1600" dirty="0" smtClean="0"/>
              <a:t>Irregular bonds</a:t>
            </a:r>
            <a:r>
              <a:rPr lang="ar-IQ" sz="1600" dirty="0" smtClean="0"/>
              <a:t> ) </a:t>
            </a:r>
            <a:endParaRPr lang="en-US" sz="1600" dirty="0" smtClean="0"/>
          </a:p>
          <a:p>
            <a:r>
              <a:rPr lang="ar-IQ" sz="1600" dirty="0" smtClean="0"/>
              <a:t>وهي عظام لها شكلها الخاص بها المختلف عن العظام الطويلة والقصيرة والمسطحة كالفقرات وعظام الحوض وبعض عظام الجمجمة وظيفتها الأسناد والحماية وتعمل بعض اجزاءها </a:t>
            </a:r>
            <a:r>
              <a:rPr lang="ar-IQ" sz="1600" dirty="0" err="1" smtClean="0"/>
              <a:t>كعتلات</a:t>
            </a:r>
            <a:r>
              <a:rPr lang="ar-IQ" sz="1600" dirty="0" smtClean="0"/>
              <a:t> للحركة.</a:t>
            </a:r>
            <a:endParaRPr lang="en-US" sz="1600" dirty="0" smtClean="0"/>
          </a:p>
          <a:p>
            <a:r>
              <a:rPr lang="ar-IQ" sz="1600" dirty="0" smtClean="0"/>
              <a:t>5- العظام </a:t>
            </a:r>
            <a:r>
              <a:rPr lang="ar-IQ" sz="1600" dirty="0" err="1" smtClean="0"/>
              <a:t>السمسمائية</a:t>
            </a:r>
            <a:r>
              <a:rPr lang="ar-IQ" sz="1600" dirty="0" smtClean="0"/>
              <a:t> ( </a:t>
            </a:r>
            <a:r>
              <a:rPr lang="en-US" sz="1600" dirty="0" err="1" smtClean="0"/>
              <a:t>Sesamoid</a:t>
            </a:r>
            <a:r>
              <a:rPr lang="en-US" sz="1600" dirty="0" smtClean="0"/>
              <a:t> bones</a:t>
            </a:r>
            <a:r>
              <a:rPr lang="ar-IQ" sz="1600" dirty="0" smtClean="0"/>
              <a:t> )</a:t>
            </a:r>
            <a:endParaRPr lang="en-US" sz="1600" dirty="0" smtClean="0"/>
          </a:p>
          <a:p>
            <a:r>
              <a:rPr lang="ar-IQ" sz="1600" dirty="0" smtClean="0"/>
              <a:t>وهي عظام صغيرة ومدورة أصلها غضاريف تتعظم عند البلوغ ومغلفة في بعض أوتار العضلات عند مرورها بالقرب من العظام عدا السطح الذي يتمفصل به العظم و يتزحلق عليه حيث انه سطح املس وسميت </a:t>
            </a:r>
            <a:r>
              <a:rPr lang="ar-IQ" sz="1600" dirty="0" err="1" smtClean="0"/>
              <a:t>سمسمائية</a:t>
            </a:r>
            <a:r>
              <a:rPr lang="ar-IQ" sz="1600" dirty="0" smtClean="0"/>
              <a:t> لأنها تشبه بذور حبة السمسم وللعظام </a:t>
            </a:r>
            <a:r>
              <a:rPr lang="ar-IQ" sz="1600" dirty="0" err="1" smtClean="0"/>
              <a:t>السمسمائية</a:t>
            </a:r>
            <a:r>
              <a:rPr lang="ar-IQ" sz="1600" dirty="0" smtClean="0"/>
              <a:t> الوظائف التالية:</a:t>
            </a:r>
            <a:endParaRPr lang="en-US" sz="1600" dirty="0" smtClean="0"/>
          </a:p>
          <a:p>
            <a:r>
              <a:rPr lang="ar-IQ" sz="1600" dirty="0" smtClean="0"/>
              <a:t>س7/ ما هي وظائف العظام </a:t>
            </a:r>
            <a:r>
              <a:rPr lang="ar-IQ" sz="1600" dirty="0" err="1" smtClean="0"/>
              <a:t>السمسمائية</a:t>
            </a:r>
            <a:endParaRPr lang="en-US" sz="1600" dirty="0" smtClean="0"/>
          </a:p>
          <a:p>
            <a:r>
              <a:rPr lang="ar-IQ" sz="1600" dirty="0" smtClean="0"/>
              <a:t>ا - تقوية الأوتار العضلية</a:t>
            </a:r>
            <a:endParaRPr lang="en-US" sz="1600" dirty="0" smtClean="0"/>
          </a:p>
          <a:p>
            <a:r>
              <a:rPr lang="ar-IQ" sz="1600" dirty="0" smtClean="0"/>
              <a:t>ب- تساعد في توجيه الوتر للعظام المجاورة له ومروره حول المنحنيات</a:t>
            </a:r>
            <a:endParaRPr lang="en-US" sz="1600" dirty="0" smtClean="0"/>
          </a:p>
          <a:p>
            <a:r>
              <a:rPr lang="ar-IQ" sz="1600" dirty="0" smtClean="0"/>
              <a:t>جـ- تمنع احتكاك الوتر بالعظام المجاورة له عند مروره بها</a:t>
            </a:r>
            <a:endParaRPr lang="en-US" sz="1600" dirty="0" smtClean="0"/>
          </a:p>
          <a:p>
            <a:r>
              <a:rPr lang="ar-IQ" sz="1600" dirty="0" smtClean="0"/>
              <a:t>د- وظيفتها الحماية كعظم الرضفة الذي يعمل كدرع حامي وواقي للسطح الأمامي لمفصل الركبة.</a:t>
            </a:r>
            <a:endParaRPr lang="en-US" sz="1600" dirty="0" smtClean="0"/>
          </a:p>
          <a:p>
            <a:r>
              <a:rPr lang="ar-IQ" sz="1600" dirty="0" smtClean="0"/>
              <a:t>وتتواجد العظام </a:t>
            </a:r>
            <a:r>
              <a:rPr lang="ar-IQ" sz="1600" dirty="0" err="1" smtClean="0"/>
              <a:t>السمسمائية</a:t>
            </a:r>
            <a:r>
              <a:rPr lang="ar-IQ" sz="1600" dirty="0" smtClean="0"/>
              <a:t> عادة في اوتار عضلات راحة اليد و خاصة عند مفاصل الاصبع الكبير في القدم والاصبع الكبير في اليد.</a:t>
            </a:r>
            <a:endParaRPr lang="ar-IQ" sz="1600" dirty="0"/>
          </a:p>
        </p:txBody>
      </p:sp>
    </p:spTree>
    <p:extLst>
      <p:ext uri="{BB962C8B-B14F-4D97-AF65-F5344CB8AC3E}">
        <p14:creationId xmlns:p14="http://schemas.microsoft.com/office/powerpoint/2010/main" val="276858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6512" y="548680"/>
            <a:ext cx="9144000" cy="4801314"/>
          </a:xfrm>
          <a:prstGeom prst="rect">
            <a:avLst/>
          </a:prstGeom>
        </p:spPr>
        <p:txBody>
          <a:bodyPr wrap="square">
            <a:spAutoFit/>
          </a:bodyPr>
          <a:lstStyle/>
          <a:p>
            <a:r>
              <a:rPr lang="ar-IQ" dirty="0" smtClean="0"/>
              <a:t> </a:t>
            </a:r>
            <a:endParaRPr lang="en-US" dirty="0"/>
          </a:p>
          <a:p>
            <a:r>
              <a:rPr lang="ar-IQ" dirty="0"/>
              <a:t>س8/ ما هي وظائف العظام بصورة عامة؟</a:t>
            </a:r>
            <a:endParaRPr lang="en-US" dirty="0"/>
          </a:p>
          <a:p>
            <a:r>
              <a:rPr lang="ar-IQ" dirty="0"/>
              <a:t>1- تعطي الوضع الطبيعي للجسم و هو انتصاب القامة</a:t>
            </a:r>
            <a:endParaRPr lang="en-US" dirty="0"/>
          </a:p>
          <a:p>
            <a:r>
              <a:rPr lang="ar-IQ" dirty="0"/>
              <a:t>2- قسم من العظام يحمل ثقل الجسم و ينقل الى العظام الاخرى كالعمود الفقري و الحوض</a:t>
            </a:r>
            <a:endParaRPr lang="en-US" dirty="0"/>
          </a:p>
          <a:p>
            <a:r>
              <a:rPr lang="ar-IQ" dirty="0"/>
              <a:t>3- قسم من العظام تعمل على العضلات باتصالها بها و ينتج عنها مختلف الحركات في الجسم كالحركات الدقيقة و السريعة كعظام اليد والرسغ</a:t>
            </a:r>
            <a:endParaRPr lang="en-US" dirty="0"/>
          </a:p>
          <a:p>
            <a:r>
              <a:rPr lang="ar-IQ" dirty="0"/>
              <a:t>4- قسم من العظام يشترك في تحمل الوزن كونها محور الحركات المختلفة كالمشي مثل عظام الطرف السفلي لذا تكون قوية ويكّون العظم الأصم القسم الأعظم من تركيبها</a:t>
            </a:r>
            <a:endParaRPr lang="en-US" dirty="0"/>
          </a:p>
          <a:p>
            <a:r>
              <a:rPr lang="ar-IQ" dirty="0"/>
              <a:t>5- تحفظ العظام بداخلها اعضاء حيوية في جسم الإنسان من المؤثرات الخارجية بتكوينها صناديق عظمية محكمة الانغلاق كالجمجمة لحفظ الدماغ والقناة الفقرية لحفظ العمود الفقري او غير محكمة الانغلاق كالقفص الصدري والحوض ويكثر العظم الاسفنجي في تركيبها</a:t>
            </a:r>
            <a:endParaRPr lang="en-US" dirty="0"/>
          </a:p>
          <a:p>
            <a:r>
              <a:rPr lang="ar-IQ" dirty="0"/>
              <a:t>6- تكّون دعامة قوية للجسم لاتصالها بالعضلات والأربطة والأوتار واللفافات</a:t>
            </a:r>
            <a:endParaRPr lang="en-US" dirty="0"/>
          </a:p>
          <a:p>
            <a:r>
              <a:rPr lang="ar-IQ" dirty="0"/>
              <a:t>7- تعتبر العظام في الجسم كمخزن لمادة الكالسيوم ومواد اخرى حيث يحصل عليها من الدم في حالة نقصانها اي ان الكالسيوم مهم وحيوي للخلية العصبية والعضلية وتخثر الدم</a:t>
            </a:r>
            <a:endParaRPr lang="en-US" dirty="0"/>
          </a:p>
          <a:p>
            <a:r>
              <a:rPr lang="ar-IQ" dirty="0"/>
              <a:t>8- تقوم العظام من نقي العظم بتكوين خلايا الدم ككريات الدم الحمراء والبيضاء والصفيحات الدموية.</a:t>
            </a:r>
            <a:endParaRPr lang="en-US" dirty="0"/>
          </a:p>
          <a:p>
            <a:r>
              <a:rPr lang="ar-IQ" dirty="0"/>
              <a:t>9- في حالة التسمم بالرصاص او الزرنيخ وبكميات قليلة تقوم العظام بسحب هذه السموم لترسبها في العظم وتطرحها بعد ذلك من خلال الأوعية الدموية.</a:t>
            </a:r>
          </a:p>
        </p:txBody>
      </p:sp>
    </p:spTree>
    <p:extLst>
      <p:ext uri="{BB962C8B-B14F-4D97-AF65-F5344CB8AC3E}">
        <p14:creationId xmlns:p14="http://schemas.microsoft.com/office/powerpoint/2010/main" val="18774386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500</Words>
  <Application>Microsoft Office PowerPoint</Application>
  <PresentationFormat>عرض على الشاشة (3:4)‏</PresentationFormat>
  <Paragraphs>30</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5</cp:revision>
  <dcterms:created xsi:type="dcterms:W3CDTF">2019-09-20T16:26:09Z</dcterms:created>
  <dcterms:modified xsi:type="dcterms:W3CDTF">2019-09-20T16:34:21Z</dcterms:modified>
</cp:coreProperties>
</file>